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9" r:id="rId1"/>
  </p:sldMasterIdLst>
  <p:sldIdLst>
    <p:sldId id="256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70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1"/>
    <p:restoredTop sz="96405"/>
  </p:normalViewPr>
  <p:slideViewPr>
    <p:cSldViewPr snapToGrid="0" snapToObjects="1" showGuides="1">
      <p:cViewPr varScale="1">
        <p:scale>
          <a:sx n="209" d="100"/>
          <a:sy n="209" d="100"/>
        </p:scale>
        <p:origin x="216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76C04-F3B9-2E47-8F55-20723920061A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B7048-E108-D941-AD56-CAC7699C5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9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4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0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9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3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6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7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55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36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nektar.info/getting-started/installation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H-HPC/Singularity-Tutorial/blob/2020-03-10/sylabs.i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h-schmidt.net/FloatConverter/IEEE754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2501-06FC-9341-88A2-B6355BDD7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033" y="305451"/>
            <a:ext cx="10249318" cy="16557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Smalltalk</a:t>
            </a:r>
            <a:r>
              <a:rPr lang="en-US" b="1" dirty="0">
                <a:solidFill>
                  <a:schemeClr val="tx1"/>
                </a:solidFill>
              </a:rPr>
              <a:t> on 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Singularity </a:t>
            </a:r>
            <a:r>
              <a:rPr lang="en-US" b="1" dirty="0"/>
              <a:t>and</a:t>
            </a:r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Containers</a:t>
            </a:r>
          </a:p>
        </p:txBody>
      </p:sp>
      <p:pic>
        <p:nvPicPr>
          <p:cNvPr id="3074" name="Picture 2" descr="Logo">
            <a:extLst>
              <a:ext uri="{FF2B5EF4-FFF2-40B4-BE49-F238E27FC236}">
                <a16:creationId xmlns:a16="http://schemas.microsoft.com/office/drawing/2014/main" id="{45D31629-7160-4D41-A61A-E3CF4494F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875" y="2393065"/>
            <a:ext cx="2051150" cy="20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Docker? | AWS">
            <a:extLst>
              <a:ext uri="{FF2B5EF4-FFF2-40B4-BE49-F238E27FC236}">
                <a16:creationId xmlns:a16="http://schemas.microsoft.com/office/drawing/2014/main" id="{D7B55A43-F425-B244-B123-75FBD7E28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55" y="2538370"/>
            <a:ext cx="4036564" cy="189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A5457-AD6D-6C42-A0ED-0070BBCAAE4C}"/>
              </a:ext>
            </a:extLst>
          </p:cNvPr>
          <p:cNvSpPr txBox="1"/>
          <p:nvPr/>
        </p:nvSpPr>
        <p:spPr>
          <a:xfrm>
            <a:off x="5194789" y="5468866"/>
            <a:ext cx="2020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CRUNCH GROUP</a:t>
            </a:r>
          </a:p>
          <a:p>
            <a:r>
              <a:rPr lang="en-US" sz="2000" b="1" dirty="0"/>
              <a:t>Brown University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060DE43-FDB9-B240-90BE-D954D9D9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3" y="4760608"/>
            <a:ext cx="1144335" cy="19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2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8E8302-E492-9349-B2A1-5A08F625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02" y="162802"/>
            <a:ext cx="7392033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Scheduling Job through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17B19-5A40-F148-8FD4-8FE4949EB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37" y="860286"/>
            <a:ext cx="7039308" cy="48599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2" descr="3,170 Demo Stock Illustrations, Cliparts and Royalty Free Demo Vectors">
            <a:extLst>
              <a:ext uri="{FF2B5EF4-FFF2-40B4-BE49-F238E27FC236}">
                <a16:creationId xmlns:a16="http://schemas.microsoft.com/office/drawing/2014/main" id="{8396AA7C-D0DA-764E-B120-D1A25073C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3696" r="4611" b="36291"/>
          <a:stretch/>
        </p:blipFill>
        <p:spPr bwMode="auto">
          <a:xfrm>
            <a:off x="10710990" y="109506"/>
            <a:ext cx="1418896" cy="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25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E9FA3-E74F-2047-A97F-895698E4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02" y="162802"/>
            <a:ext cx="7392033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build the Image for </a:t>
            </a:r>
            <a:r>
              <a:rPr lang="en-US" sz="32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PyTorch</a:t>
            </a:r>
            <a:endParaRPr 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5FF1D-438C-A843-A6E6-5CDABB27D9DB}"/>
              </a:ext>
            </a:extLst>
          </p:cNvPr>
          <p:cNvSpPr txBox="1"/>
          <p:nvPr/>
        </p:nvSpPr>
        <p:spPr>
          <a:xfrm>
            <a:off x="647437" y="2577926"/>
            <a:ext cx="1142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singularity build 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crunch_</a:t>
            </a:r>
            <a:r>
              <a:rPr lang="en-US" b="1" dirty="0" err="1">
                <a:solidFill>
                  <a:srgbClr val="7030A0"/>
                </a:solidFill>
                <a:latin typeface="Monaco" pitchFamily="2" charset="77"/>
              </a:rPr>
              <a:t>pytorch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.simg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 docker://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nvcr.io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/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nvidia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/pytorch:21.12-py3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8608E-2DDA-354E-A6F6-15C4DFAD466A}"/>
              </a:ext>
            </a:extLst>
          </p:cNvPr>
          <p:cNvSpPr txBox="1"/>
          <p:nvPr/>
        </p:nvSpPr>
        <p:spPr>
          <a:xfrm>
            <a:off x="0" y="220859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Login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BAB73-C1B6-E449-A0DC-A8FF31D0F32B}"/>
              </a:ext>
            </a:extLst>
          </p:cNvPr>
          <p:cNvSpPr txBox="1"/>
          <p:nvPr/>
        </p:nvSpPr>
        <p:spPr>
          <a:xfrm>
            <a:off x="141702" y="899466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NVIDIA NGC Container: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F42CE-AE36-AF4F-9213-3B0938DFF507}"/>
              </a:ext>
            </a:extLst>
          </p:cNvPr>
          <p:cNvSpPr txBox="1"/>
          <p:nvPr/>
        </p:nvSpPr>
        <p:spPr>
          <a:xfrm>
            <a:off x="697886" y="1403930"/>
            <a:ext cx="4284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pitchFamily="2" charset="77"/>
              </a:rPr>
              <a:t>https://</a:t>
            </a:r>
            <a:r>
              <a:rPr lang="en-US" b="1" dirty="0" err="1">
                <a:solidFill>
                  <a:srgbClr val="7030A0"/>
                </a:solidFill>
                <a:latin typeface="Monaco" pitchFamily="2" charset="77"/>
              </a:rPr>
              <a:t>catalog.ngc.nvidia.com</a:t>
            </a:r>
            <a:endParaRPr lang="en-US" b="1" dirty="0">
              <a:solidFill>
                <a:srgbClr val="7030A0"/>
              </a:solidFill>
              <a:effectLst/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EC0CD-01BA-C048-B8E3-7EAD6D0676A3}"/>
              </a:ext>
            </a:extLst>
          </p:cNvPr>
          <p:cNvSpPr txBox="1"/>
          <p:nvPr/>
        </p:nvSpPr>
        <p:spPr>
          <a:xfrm>
            <a:off x="-1" y="3304914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 GPU: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FC52A-8D64-7A43-9E4B-6D1E274CB814}"/>
              </a:ext>
            </a:extLst>
          </p:cNvPr>
          <p:cNvSpPr txBox="1"/>
          <p:nvPr/>
        </p:nvSpPr>
        <p:spPr>
          <a:xfrm>
            <a:off x="606287" y="3751922"/>
            <a:ext cx="732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pitchFamily="2" charset="77"/>
              </a:rPr>
              <a:t>i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nteract –q 3090-gcondo –n 8 –g 1 –m 32g –t 1:00:00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C673F-E94D-BC4B-807D-501576F19283}"/>
              </a:ext>
            </a:extLst>
          </p:cNvPr>
          <p:cNvSpPr txBox="1"/>
          <p:nvPr/>
        </p:nvSpPr>
        <p:spPr>
          <a:xfrm>
            <a:off x="91598" y="4642185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 Singularity Shell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E825C-929F-1C49-AC17-D769E8F98797}"/>
              </a:ext>
            </a:extLst>
          </p:cNvPr>
          <p:cNvSpPr txBox="1"/>
          <p:nvPr/>
        </p:nvSpPr>
        <p:spPr>
          <a:xfrm>
            <a:off x="1601720" y="5211033"/>
            <a:ext cx="10342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7030A0"/>
                </a:solidFill>
                <a:effectLst/>
                <a:latin typeface="Monaco" pitchFamily="2" charset="77"/>
              </a:defRPr>
            </a:lvl1pPr>
          </a:lstStyle>
          <a:p>
            <a:r>
              <a:rPr lang="en-US" dirty="0"/>
              <a:t>singularity shell -B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gpfs</a:t>
            </a:r>
            <a:r>
              <a:rPr lang="en-US" dirty="0">
                <a:solidFill>
                  <a:srgbClr val="FF0000"/>
                </a:solidFill>
              </a:rPr>
              <a:t>/scratch,/</a:t>
            </a:r>
            <a:r>
              <a:rPr lang="en-US" dirty="0" err="1">
                <a:solidFill>
                  <a:srgbClr val="FF0000"/>
                </a:solidFill>
              </a:rPr>
              <a:t>gpfs</a:t>
            </a:r>
            <a:r>
              <a:rPr lang="en-US" dirty="0">
                <a:solidFill>
                  <a:srgbClr val="FF0000"/>
                </a:solidFill>
              </a:rPr>
              <a:t>/data </a:t>
            </a:r>
            <a:r>
              <a:rPr lang="en-US" dirty="0"/>
              <a:t>--</a:t>
            </a:r>
            <a:r>
              <a:rPr lang="en-US" dirty="0" err="1"/>
              <a:t>nv</a:t>
            </a:r>
            <a:r>
              <a:rPr lang="en-US" dirty="0"/>
              <a:t> </a:t>
            </a:r>
            <a:r>
              <a:rPr lang="en-US" dirty="0" err="1"/>
              <a:t>crunch_pytorch.simg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F39CB-39E2-2C47-A573-9A59B4F5668F}"/>
              </a:ext>
            </a:extLst>
          </p:cNvPr>
          <p:cNvSpPr txBox="1"/>
          <p:nvPr/>
        </p:nvSpPr>
        <p:spPr>
          <a:xfrm>
            <a:off x="14558" y="5794790"/>
            <a:ext cx="981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Export File system as Using Singularity variable:</a:t>
            </a:r>
          </a:p>
          <a:p>
            <a:r>
              <a:rPr lang="en-US" dirty="0"/>
              <a:t>					</a:t>
            </a:r>
            <a:r>
              <a:rPr lang="en-US" b="1" dirty="0"/>
              <a:t>export SINGULARITY_BINDPATH="/</a:t>
            </a:r>
            <a:r>
              <a:rPr lang="en-US" b="1" dirty="0" err="1"/>
              <a:t>gpfs</a:t>
            </a:r>
            <a:r>
              <a:rPr lang="en-US" b="1" dirty="0"/>
              <a:t>/scratch,/</a:t>
            </a:r>
            <a:r>
              <a:rPr lang="en-US" b="1" dirty="0" err="1"/>
              <a:t>gpfs</a:t>
            </a:r>
            <a:r>
              <a:rPr lang="en-US" b="1" dirty="0"/>
              <a:t>/data”</a:t>
            </a:r>
          </a:p>
          <a:p>
            <a:r>
              <a:rPr lang="en-US" b="1" dirty="0"/>
              <a:t>					</a:t>
            </a:r>
            <a:r>
              <a:rPr lang="en-US" dirty="0"/>
              <a:t>singularity shell–</a:t>
            </a:r>
            <a:r>
              <a:rPr lang="en-US" dirty="0" err="1"/>
              <a:t>nv</a:t>
            </a:r>
            <a:r>
              <a:rPr lang="en-US" dirty="0"/>
              <a:t> crunch_tf2.simg </a:t>
            </a:r>
          </a:p>
          <a:p>
            <a:endParaRPr lang="en-US" b="1" dirty="0"/>
          </a:p>
        </p:txBody>
      </p:sp>
      <p:pic>
        <p:nvPicPr>
          <p:cNvPr id="13" name="Picture 2" descr="3,170 Demo Stock Illustrations, Cliparts and Royalty Free Demo Vectors">
            <a:extLst>
              <a:ext uri="{FF2B5EF4-FFF2-40B4-BE49-F238E27FC236}">
                <a16:creationId xmlns:a16="http://schemas.microsoft.com/office/drawing/2014/main" id="{0A22AC41-BDD4-E345-ACD8-16EEB5874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3696" r="4611" b="36291"/>
          <a:stretch/>
        </p:blipFill>
        <p:spPr bwMode="auto">
          <a:xfrm>
            <a:off x="10599854" y="232785"/>
            <a:ext cx="1418896" cy="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8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9FE7E7C-E7D8-C44C-9132-92CAA0DB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02" y="162802"/>
            <a:ext cx="7392033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about </a:t>
            </a:r>
            <a:r>
              <a:rPr lang="en-US" sz="32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NekTar</a:t>
            </a: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++</a:t>
            </a: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3417A-351E-CD4B-B187-EDA4E79A2E88}"/>
              </a:ext>
            </a:extLst>
          </p:cNvPr>
          <p:cNvSpPr txBox="1"/>
          <p:nvPr/>
        </p:nvSpPr>
        <p:spPr>
          <a:xfrm>
            <a:off x="647437" y="2577926"/>
            <a:ext cx="11422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7030A0"/>
                </a:solidFill>
                <a:effectLst/>
                <a:latin typeface="Monaco" pitchFamily="2" charset="77"/>
              </a:defRPr>
            </a:lvl1pPr>
          </a:lstStyle>
          <a:p>
            <a:r>
              <a:rPr lang="en-US" dirty="0"/>
              <a:t>singularity shell -B /</a:t>
            </a:r>
            <a:r>
              <a:rPr lang="en-US" dirty="0" err="1"/>
              <a:t>gpfs</a:t>
            </a:r>
            <a:r>
              <a:rPr lang="en-US" dirty="0"/>
              <a:t>/scratch,/</a:t>
            </a:r>
            <a:r>
              <a:rPr lang="en-US" dirty="0" err="1"/>
              <a:t>gpfs</a:t>
            </a:r>
            <a:r>
              <a:rPr lang="en-US" dirty="0"/>
              <a:t>/data/ </a:t>
            </a:r>
            <a:r>
              <a:rPr lang="en-US" dirty="0" err="1"/>
              <a:t>nektar.simg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NekMesh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A5582-1C33-AA47-8ED4-CB3E4AB221D3}"/>
              </a:ext>
            </a:extLst>
          </p:cNvPr>
          <p:cNvSpPr txBox="1"/>
          <p:nvPr/>
        </p:nvSpPr>
        <p:spPr>
          <a:xfrm>
            <a:off x="0" y="220859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Login 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A5BEA-1817-DC49-8E7D-19BCFFC0FF56}"/>
              </a:ext>
            </a:extLst>
          </p:cNvPr>
          <p:cNvSpPr txBox="1"/>
          <p:nvPr/>
        </p:nvSpPr>
        <p:spPr>
          <a:xfrm>
            <a:off x="141702" y="899466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NVIDIA NGC Container: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D97E2-3C25-DE4D-9231-21E83AA4347F}"/>
              </a:ext>
            </a:extLst>
          </p:cNvPr>
          <p:cNvSpPr txBox="1"/>
          <p:nvPr/>
        </p:nvSpPr>
        <p:spPr>
          <a:xfrm>
            <a:off x="697886" y="1403930"/>
            <a:ext cx="7872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7030A0"/>
                </a:solidFill>
                <a:effectLst/>
                <a:latin typeface="Monaco" pitchFamily="2" charset="77"/>
              </a:defRPr>
            </a:lvl1pPr>
          </a:lstStyle>
          <a:p>
            <a:r>
              <a:rPr lang="en-US" dirty="0"/>
              <a:t>singularity build </a:t>
            </a:r>
            <a:r>
              <a:rPr lang="en-US" dirty="0" err="1"/>
              <a:t>nektar.simg</a:t>
            </a:r>
            <a:r>
              <a:rPr lang="en-US" dirty="0"/>
              <a:t> docker://</a:t>
            </a:r>
            <a:r>
              <a:rPr lang="en-US" dirty="0" err="1"/>
              <a:t>nektarpp</a:t>
            </a:r>
            <a:r>
              <a:rPr lang="en-US" dirty="0"/>
              <a:t>/</a:t>
            </a:r>
            <a:r>
              <a:rPr lang="en-US" dirty="0" err="1"/>
              <a:t>nektar</a:t>
            </a:r>
            <a:endParaRPr lang="en-US" dirty="0"/>
          </a:p>
        </p:txBody>
      </p:sp>
      <p:pic>
        <p:nvPicPr>
          <p:cNvPr id="9" name="Picture 2" descr="3,170 Demo Stock Illustrations, Cliparts and Royalty Free Demo Vectors">
            <a:extLst>
              <a:ext uri="{FF2B5EF4-FFF2-40B4-BE49-F238E27FC236}">
                <a16:creationId xmlns:a16="http://schemas.microsoft.com/office/drawing/2014/main" id="{1385BF55-84DB-E34F-A0CB-5C0D45512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3696" r="4611" b="36291"/>
          <a:stretch/>
        </p:blipFill>
        <p:spPr bwMode="auto">
          <a:xfrm>
            <a:off x="10526959" y="162802"/>
            <a:ext cx="1418896" cy="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21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F9B0-2CC2-5B4B-B94F-50BA5C0A7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630" y="1686889"/>
            <a:ext cx="10515600" cy="978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Virtualizing Your Own Code and develop a container for that.</a:t>
            </a:r>
          </a:p>
          <a:p>
            <a:r>
              <a:rPr lang="en-US" dirty="0"/>
              <a:t>Please feel free to roll your ideas and requirements.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739480-A1D8-1148-99F0-7534713C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6" y="105164"/>
            <a:ext cx="8447352" cy="978729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 Topic(s)</a:t>
            </a:r>
            <a:b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0991A1-4C13-DA49-8257-B108E5B865C2}"/>
              </a:ext>
            </a:extLst>
          </p:cNvPr>
          <p:cNvSpPr txBox="1">
            <a:spLocks/>
          </p:cNvSpPr>
          <p:nvPr/>
        </p:nvSpPr>
        <p:spPr>
          <a:xfrm>
            <a:off x="413920" y="3997145"/>
            <a:ext cx="11072309" cy="97872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Acknowledgement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Prabhjyot</a:t>
            </a: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Singh </a:t>
            </a:r>
            <a:r>
              <a:rPr lang="en-US" sz="32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Saluja</a:t>
            </a:r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CCV, Brown University</a:t>
            </a:r>
          </a:p>
        </p:txBody>
      </p:sp>
    </p:spTree>
    <p:extLst>
      <p:ext uri="{BB962C8B-B14F-4D97-AF65-F5344CB8AC3E}">
        <p14:creationId xmlns:p14="http://schemas.microsoft.com/office/powerpoint/2010/main" val="155255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5BCFE-F755-5D4F-9B7E-314A415B6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0" y="2405795"/>
            <a:ext cx="1980675" cy="4446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CFAFF-D461-7A40-B42A-6AEE874AE6E1}"/>
              </a:ext>
            </a:extLst>
          </p:cNvPr>
          <p:cNvSpPr txBox="1">
            <a:spLocks/>
          </p:cNvSpPr>
          <p:nvPr/>
        </p:nvSpPr>
        <p:spPr>
          <a:xfrm>
            <a:off x="4868918" y="3832048"/>
            <a:ext cx="2805736" cy="444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Happy Computing!</a:t>
            </a:r>
          </a:p>
        </p:txBody>
      </p:sp>
    </p:spTree>
    <p:extLst>
      <p:ext uri="{BB962C8B-B14F-4D97-AF65-F5344CB8AC3E}">
        <p14:creationId xmlns:p14="http://schemas.microsoft.com/office/powerpoint/2010/main" val="946883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DE32B7-9AE9-EE4C-9CDE-452E86DB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4" y="277820"/>
            <a:ext cx="4229013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Why this (Pep)Talk?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E4E5E6-98C0-B940-897E-75CA5F95F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894" y="787626"/>
            <a:ext cx="10486988" cy="3085997"/>
          </a:xfrm>
        </p:spPr>
        <p:txBody>
          <a:bodyPr>
            <a:normAutofit/>
          </a:bodyPr>
          <a:lstStyle/>
          <a:p>
            <a:r>
              <a:rPr lang="en-US" dirty="0"/>
              <a:t>Python 3.8 does not support TensorFlow 1.*</a:t>
            </a:r>
          </a:p>
          <a:p>
            <a:endParaRPr lang="en-US" dirty="0"/>
          </a:p>
          <a:p>
            <a:r>
              <a:rPr lang="en-US" dirty="0"/>
              <a:t>New GPUs on Oscar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3090-gcondo</a:t>
            </a:r>
            <a:r>
              <a:rPr lang="en-US" dirty="0"/>
              <a:t> and </a:t>
            </a:r>
            <a:r>
              <a:rPr lang="en-US" b="1" dirty="0"/>
              <a:t>a6000-gcondo </a:t>
            </a:r>
            <a:r>
              <a:rPr lang="en-US" dirty="0"/>
              <a:t>are of Ampere Architecture and does not support &lt; </a:t>
            </a:r>
            <a:r>
              <a:rPr lang="en-US" b="1" dirty="0"/>
              <a:t>cuda11</a:t>
            </a:r>
            <a:r>
              <a:rPr lang="en-US" dirty="0"/>
              <a:t> and &lt; </a:t>
            </a:r>
            <a:r>
              <a:rPr lang="en-US" b="1" dirty="0" err="1"/>
              <a:t>cudann</a:t>
            </a:r>
            <a:r>
              <a:rPr lang="en-US" b="1" dirty="0"/>
              <a:t> 8.0 </a:t>
            </a:r>
          </a:p>
          <a:p>
            <a:endParaRPr lang="en-US" b="1" dirty="0"/>
          </a:p>
          <a:p>
            <a:r>
              <a:rPr lang="en-US" dirty="0"/>
              <a:t>Old GPUs </a:t>
            </a:r>
            <a:r>
              <a:rPr lang="en-US" b="1" dirty="0" err="1"/>
              <a:t>gcondo</a:t>
            </a:r>
            <a:r>
              <a:rPr lang="en-US" dirty="0"/>
              <a:t> does not support CUDA11.</a:t>
            </a:r>
          </a:p>
        </p:txBody>
      </p:sp>
      <p:pic>
        <p:nvPicPr>
          <p:cNvPr id="5122" name="Picture 2" descr="3,170 Demo Stock Illustrations, Cliparts and Royalty Free Demo Vectors">
            <a:extLst>
              <a:ext uri="{FF2B5EF4-FFF2-40B4-BE49-F238E27FC236}">
                <a16:creationId xmlns:a16="http://schemas.microsoft.com/office/drawing/2014/main" id="{23B6B797-3ED8-DA4E-ABC0-6ED3176A9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3696" r="4611" b="36291"/>
          <a:stretch/>
        </p:blipFill>
        <p:spPr bwMode="auto">
          <a:xfrm>
            <a:off x="88998" y="3847898"/>
            <a:ext cx="1418896" cy="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C73AC5-A66F-0642-9047-787775233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74"/>
          <a:stretch/>
        </p:blipFill>
        <p:spPr>
          <a:xfrm>
            <a:off x="3557878" y="3873623"/>
            <a:ext cx="8055002" cy="272143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766417-9147-334E-8EA4-3AFF9E5F25CF}"/>
              </a:ext>
            </a:extLst>
          </p:cNvPr>
          <p:cNvSpPr txBox="1"/>
          <p:nvPr/>
        </p:nvSpPr>
        <p:spPr>
          <a:xfrm>
            <a:off x="798446" y="4568603"/>
            <a:ext cx="241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sinfo</a:t>
            </a:r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–s  # 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FDCA4-7E76-C144-9CB6-F5ED75420B7D}"/>
              </a:ext>
            </a:extLst>
          </p:cNvPr>
          <p:cNvSpPr txBox="1"/>
          <p:nvPr/>
        </p:nvSpPr>
        <p:spPr>
          <a:xfrm>
            <a:off x="492368" y="1047881"/>
            <a:ext cx="114986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container facilitate to put an application and all of its dependencies into a single package: </a:t>
            </a:r>
            <a:r>
              <a:rPr lang="en-US" b="1" dirty="0"/>
              <a:t>Plug and Play</a:t>
            </a:r>
            <a:r>
              <a:rPr lang="en-US" dirty="0"/>
              <a:t> * (EK)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 makes your code portable, shareable, and reproducible.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 foster portability and reproducibility because they package </a:t>
            </a:r>
            <a:r>
              <a:rPr lang="en-US" b="1" dirty="0"/>
              <a:t>ALL</a:t>
            </a:r>
            <a:r>
              <a:rPr lang="en-US" dirty="0"/>
              <a:t> of an applications dependencies including its own tiny operating system!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means your application won't break when you port it to a new environment. Your app brings its environment with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reproducing result of your research paper, include a link to a container with all of the data and software that you used so that others can easily reproduce your results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B2962-7E63-924C-9414-65D707736D3F}"/>
              </a:ext>
            </a:extLst>
          </p:cNvPr>
          <p:cNvSpPr txBox="1"/>
          <p:nvPr/>
        </p:nvSpPr>
        <p:spPr>
          <a:xfrm>
            <a:off x="363415" y="341644"/>
            <a:ext cx="79465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What is Containers and Singularity?</a:t>
            </a:r>
          </a:p>
          <a:p>
            <a:endParaRPr lang="en-US" sz="2600" b="1" dirty="0"/>
          </a:p>
        </p:txBody>
      </p:sp>
      <p:pic>
        <p:nvPicPr>
          <p:cNvPr id="1026" name="Picture 2" descr="Linxspiration — Inception desk. RIP your knees though....">
            <a:extLst>
              <a:ext uri="{FF2B5EF4-FFF2-40B4-BE49-F238E27FC236}">
                <a16:creationId xmlns:a16="http://schemas.microsoft.com/office/drawing/2014/main" id="{2BCDF936-24DC-374E-933B-853A9CC80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437" y="4362069"/>
            <a:ext cx="3605195" cy="239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46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EB2962-7E63-924C-9414-65D707736D3F}"/>
              </a:ext>
            </a:extLst>
          </p:cNvPr>
          <p:cNvSpPr txBox="1"/>
          <p:nvPr/>
        </p:nvSpPr>
        <p:spPr>
          <a:xfrm>
            <a:off x="363415" y="341644"/>
            <a:ext cx="79465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Containers versus Virtual Machine</a:t>
            </a:r>
          </a:p>
          <a:p>
            <a:endParaRPr lang="en-US" sz="2600" b="1" dirty="0"/>
          </a:p>
        </p:txBody>
      </p:sp>
      <p:pic>
        <p:nvPicPr>
          <p:cNvPr id="4098" name="Picture 2" descr="How to speed up a VirtualBox Virtual Machine and make it run faster">
            <a:extLst>
              <a:ext uri="{FF2B5EF4-FFF2-40B4-BE49-F238E27FC236}">
                <a16:creationId xmlns:a16="http://schemas.microsoft.com/office/drawing/2014/main" id="{6F3DA15B-80C0-3248-B1A7-E48E49DB0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276" y="1175657"/>
            <a:ext cx="1550571" cy="11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Docker? | AWS">
            <a:extLst>
              <a:ext uri="{FF2B5EF4-FFF2-40B4-BE49-F238E27FC236}">
                <a16:creationId xmlns:a16="http://schemas.microsoft.com/office/drawing/2014/main" id="{D3531FAE-1F11-1F46-AF4A-BD9E9CBF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129" y="1062291"/>
            <a:ext cx="2841716" cy="133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CE8D9E-0BF7-2A4C-A47D-F034DC755C1C}"/>
              </a:ext>
            </a:extLst>
          </p:cNvPr>
          <p:cNvSpPr txBox="1"/>
          <p:nvPr/>
        </p:nvSpPr>
        <p:spPr>
          <a:xfrm>
            <a:off x="1004834" y="2605375"/>
            <a:ext cx="40595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Install every last bit of an operating system (OS) right down to the core software that allows the OS to control the hardware (called the </a:t>
            </a:r>
            <a:r>
              <a:rPr lang="en-US" b="1" i="1" dirty="0">
                <a:solidFill>
                  <a:srgbClr val="7030A0"/>
                </a:solidFill>
              </a:rPr>
              <a:t>kernel</a:t>
            </a:r>
            <a:r>
              <a:rPr lang="en-US" b="1" dirty="0">
                <a:solidFill>
                  <a:srgbClr val="7030A0"/>
                </a:solidFill>
              </a:rPr>
              <a:t>).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rgbClr val="7030A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VMs are slow and resource hungry. You start a VM it has to bring up an entirely new OS.</a:t>
            </a:r>
          </a:p>
          <a:p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BFE80-1A9D-7446-A96A-55BAB7FD4A16}"/>
              </a:ext>
            </a:extLst>
          </p:cNvPr>
          <p:cNvSpPr txBox="1"/>
          <p:nvPr/>
        </p:nvSpPr>
        <p:spPr>
          <a:xfrm>
            <a:off x="6724020" y="2605375"/>
            <a:ext cx="40595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7030A0"/>
                </a:solidFill>
              </a:rPr>
              <a:t>Not Flexible as VM. A Linux container must be run on a Linux host OS. (Although you can mix and match distributions.) In practice, containers are only extensively developed on Linux.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Much faster and lighter weight than VMs. Just a few MB.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Start and stop quickly and are suitable for running single apps.</a:t>
            </a:r>
          </a:p>
          <a:p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4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2F34-C6BE-DC42-A468-F4FF6F5B8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734" y="277820"/>
            <a:ext cx="6356420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Few Words about Singularity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2A1B5-A660-9445-982E-C14D250C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35" y="1112192"/>
            <a:ext cx="10515600" cy="4351338"/>
          </a:xfrm>
        </p:spPr>
        <p:txBody>
          <a:bodyPr/>
          <a:lstStyle/>
          <a:p>
            <a:r>
              <a:rPr lang="en-US" dirty="0"/>
              <a:t>Singularity  is a new container software invented by Greg </a:t>
            </a:r>
            <a:r>
              <a:rPr lang="en-US" dirty="0" err="1"/>
              <a:t>Kurtzer</a:t>
            </a:r>
            <a:r>
              <a:rPr lang="en-US" dirty="0"/>
              <a:t> while at Lawrence Berkley National labs. </a:t>
            </a:r>
          </a:p>
          <a:p>
            <a:endParaRPr lang="en-US" dirty="0"/>
          </a:p>
          <a:p>
            <a:r>
              <a:rPr lang="en-US" dirty="0"/>
              <a:t>Now developed by his company </a:t>
            </a:r>
            <a:r>
              <a:rPr lang="en-US" dirty="0">
                <a:hlinkClick r:id="rId2"/>
              </a:rPr>
              <a:t>Sylabs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was developed with security, scientific software, and HPC systems in mind.</a:t>
            </a:r>
          </a:p>
        </p:txBody>
      </p:sp>
    </p:spTree>
    <p:extLst>
      <p:ext uri="{BB962C8B-B14F-4D97-AF65-F5344CB8AC3E}">
        <p14:creationId xmlns:p14="http://schemas.microsoft.com/office/powerpoint/2010/main" val="3309073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B16B4-062E-C541-A995-EF000CC00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2" t="687" r="3679"/>
          <a:stretch/>
        </p:blipFill>
        <p:spPr>
          <a:xfrm>
            <a:off x="141702" y="964849"/>
            <a:ext cx="4868392" cy="55969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EE9FA3-E74F-2047-A97F-895698E4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02" y="162802"/>
            <a:ext cx="9974207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NVIDIA A100 GPU Verticals and </a:t>
            </a:r>
            <a:r>
              <a:rPr lang="en-US" sz="3200" b="1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Tensorcores</a:t>
            </a:r>
            <a:endParaRPr lang="en-US" sz="3200" b="1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4DD01-69FF-0A43-B6C4-00217C8E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96" y="1563938"/>
            <a:ext cx="7013604" cy="39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2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EE9FA3-E74F-2047-A97F-895698E4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02" y="162802"/>
            <a:ext cx="7392033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build the Image for TensorFlow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65FF1D-438C-A843-A6E6-5CDABB27D9DB}"/>
              </a:ext>
            </a:extLst>
          </p:cNvPr>
          <p:cNvSpPr txBox="1"/>
          <p:nvPr/>
        </p:nvSpPr>
        <p:spPr>
          <a:xfrm>
            <a:off x="647437" y="2577926"/>
            <a:ext cx="1142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singularity build crunch_tf2.simg docker://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nvcr.io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/</a:t>
            </a:r>
            <a:r>
              <a:rPr lang="en-US" b="1" dirty="0" err="1">
                <a:solidFill>
                  <a:srgbClr val="7030A0"/>
                </a:solidFill>
                <a:effectLst/>
                <a:latin typeface="Monaco" pitchFamily="2" charset="77"/>
              </a:rPr>
              <a:t>nvidia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/tensorflow:21.12-tf2-py3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8608E-2DDA-354E-A6F6-15C4DFAD466A}"/>
              </a:ext>
            </a:extLst>
          </p:cNvPr>
          <p:cNvSpPr txBox="1"/>
          <p:nvPr/>
        </p:nvSpPr>
        <p:spPr>
          <a:xfrm>
            <a:off x="0" y="2208594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Login 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BAB73-C1B6-E449-A0DC-A8FF31D0F32B}"/>
              </a:ext>
            </a:extLst>
          </p:cNvPr>
          <p:cNvSpPr txBox="1"/>
          <p:nvPr/>
        </p:nvSpPr>
        <p:spPr>
          <a:xfrm>
            <a:off x="141702" y="899466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NVIDIA NGC Container: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F42CE-AE36-AF4F-9213-3B0938DFF507}"/>
              </a:ext>
            </a:extLst>
          </p:cNvPr>
          <p:cNvSpPr txBox="1"/>
          <p:nvPr/>
        </p:nvSpPr>
        <p:spPr>
          <a:xfrm>
            <a:off x="697886" y="1403930"/>
            <a:ext cx="4284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pitchFamily="2" charset="77"/>
              </a:rPr>
              <a:t>https://</a:t>
            </a:r>
            <a:r>
              <a:rPr lang="en-US" b="1" dirty="0" err="1">
                <a:solidFill>
                  <a:srgbClr val="7030A0"/>
                </a:solidFill>
                <a:latin typeface="Monaco" pitchFamily="2" charset="77"/>
              </a:rPr>
              <a:t>catalog.ngc.nvidia.com</a:t>
            </a:r>
            <a:endParaRPr lang="en-US" b="1" dirty="0">
              <a:solidFill>
                <a:srgbClr val="7030A0"/>
              </a:solidFill>
              <a:effectLst/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EC0CD-01BA-C048-B8E3-7EAD6D0676A3}"/>
              </a:ext>
            </a:extLst>
          </p:cNvPr>
          <p:cNvSpPr txBox="1"/>
          <p:nvPr/>
        </p:nvSpPr>
        <p:spPr>
          <a:xfrm>
            <a:off x="-1" y="3304914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 GPU: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FC52A-8D64-7A43-9E4B-6D1E274CB814}"/>
              </a:ext>
            </a:extLst>
          </p:cNvPr>
          <p:cNvSpPr txBox="1"/>
          <p:nvPr/>
        </p:nvSpPr>
        <p:spPr>
          <a:xfrm>
            <a:off x="606287" y="3751922"/>
            <a:ext cx="7326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Monaco" pitchFamily="2" charset="77"/>
              </a:rPr>
              <a:t>i</a:t>
            </a:r>
            <a:r>
              <a:rPr lang="en-US" b="1" dirty="0">
                <a:solidFill>
                  <a:srgbClr val="7030A0"/>
                </a:solidFill>
                <a:effectLst/>
                <a:latin typeface="Monaco" pitchFamily="2" charset="77"/>
              </a:rPr>
              <a:t>nteract –q 3090-gcondo –n 8 –g 1 –m 32g –t 1:00:00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C673F-E94D-BC4B-807D-501576F19283}"/>
              </a:ext>
            </a:extLst>
          </p:cNvPr>
          <p:cNvSpPr txBox="1"/>
          <p:nvPr/>
        </p:nvSpPr>
        <p:spPr>
          <a:xfrm>
            <a:off x="91598" y="4642185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A Singularity Shell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0E825C-929F-1C49-AC17-D769E8F98797}"/>
              </a:ext>
            </a:extLst>
          </p:cNvPr>
          <p:cNvSpPr txBox="1"/>
          <p:nvPr/>
        </p:nvSpPr>
        <p:spPr>
          <a:xfrm>
            <a:off x="1601720" y="5211033"/>
            <a:ext cx="10342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7030A0"/>
                </a:solidFill>
                <a:effectLst/>
                <a:latin typeface="Monaco" pitchFamily="2" charset="77"/>
              </a:defRPr>
            </a:lvl1pPr>
          </a:lstStyle>
          <a:p>
            <a:r>
              <a:rPr lang="en-US" dirty="0"/>
              <a:t>singularity shell -B 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gpfs</a:t>
            </a:r>
            <a:r>
              <a:rPr lang="en-US" dirty="0">
                <a:solidFill>
                  <a:srgbClr val="FF0000"/>
                </a:solidFill>
              </a:rPr>
              <a:t>/scratch,/</a:t>
            </a:r>
            <a:r>
              <a:rPr lang="en-US" dirty="0" err="1">
                <a:solidFill>
                  <a:srgbClr val="FF0000"/>
                </a:solidFill>
              </a:rPr>
              <a:t>gpfs</a:t>
            </a:r>
            <a:r>
              <a:rPr lang="en-US" dirty="0">
                <a:solidFill>
                  <a:srgbClr val="FF0000"/>
                </a:solidFill>
              </a:rPr>
              <a:t>/data </a:t>
            </a:r>
            <a:r>
              <a:rPr lang="en-US" dirty="0"/>
              <a:t>--</a:t>
            </a:r>
            <a:r>
              <a:rPr lang="en-US" dirty="0" err="1"/>
              <a:t>nv</a:t>
            </a:r>
            <a:r>
              <a:rPr lang="en-US" dirty="0"/>
              <a:t> crunch_tf2.simg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F39CB-39E2-2C47-A573-9A59B4F5668F}"/>
              </a:ext>
            </a:extLst>
          </p:cNvPr>
          <p:cNvSpPr txBox="1"/>
          <p:nvPr/>
        </p:nvSpPr>
        <p:spPr>
          <a:xfrm>
            <a:off x="14558" y="5794790"/>
            <a:ext cx="9810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Export File system as Using Singularity variable:</a:t>
            </a:r>
          </a:p>
          <a:p>
            <a:r>
              <a:rPr lang="en-US" dirty="0"/>
              <a:t>					</a:t>
            </a:r>
            <a:r>
              <a:rPr lang="en-US" b="1" dirty="0"/>
              <a:t>export SINGULARITY_BINDPATH="/</a:t>
            </a:r>
            <a:r>
              <a:rPr lang="en-US" b="1" dirty="0" err="1"/>
              <a:t>gpfs</a:t>
            </a:r>
            <a:r>
              <a:rPr lang="en-US" b="1" dirty="0"/>
              <a:t>/scratch,/</a:t>
            </a:r>
            <a:r>
              <a:rPr lang="en-US" b="1" dirty="0" err="1"/>
              <a:t>gpfs</a:t>
            </a:r>
            <a:r>
              <a:rPr lang="en-US" b="1" dirty="0"/>
              <a:t>/data”</a:t>
            </a:r>
          </a:p>
          <a:p>
            <a:r>
              <a:rPr lang="en-US" b="1" dirty="0"/>
              <a:t>					</a:t>
            </a:r>
            <a:r>
              <a:rPr lang="en-US" dirty="0"/>
              <a:t>singularity shell–</a:t>
            </a:r>
            <a:r>
              <a:rPr lang="en-US" dirty="0" err="1"/>
              <a:t>nv</a:t>
            </a:r>
            <a:r>
              <a:rPr lang="en-US" dirty="0"/>
              <a:t> crunch_tf2.simg </a:t>
            </a:r>
          </a:p>
          <a:p>
            <a:endParaRPr lang="en-US" b="1" dirty="0"/>
          </a:p>
        </p:txBody>
      </p:sp>
      <p:pic>
        <p:nvPicPr>
          <p:cNvPr id="13" name="Picture 2" descr="3,170 Demo Stock Illustrations, Cliparts and Royalty Free Demo Vectors">
            <a:extLst>
              <a:ext uri="{FF2B5EF4-FFF2-40B4-BE49-F238E27FC236}">
                <a16:creationId xmlns:a16="http://schemas.microsoft.com/office/drawing/2014/main" id="{15F17801-32AB-5E42-83E0-E11EC5AA1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3696" r="4611" b="36291"/>
          <a:stretch/>
        </p:blipFill>
        <p:spPr bwMode="auto">
          <a:xfrm>
            <a:off x="10631402" y="162802"/>
            <a:ext cx="1418896" cy="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8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FBDBF7-D399-3B4B-A2C9-82A97CAE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3" y="42032"/>
            <a:ext cx="6725756" cy="535531"/>
          </a:xfr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3200" b="1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Lets Run a Code: interact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C6810-077A-154D-B8D2-F12EF8E15BE0}"/>
              </a:ext>
            </a:extLst>
          </p:cNvPr>
          <p:cNvSpPr txBox="1"/>
          <p:nvPr/>
        </p:nvSpPr>
        <p:spPr>
          <a:xfrm>
            <a:off x="78443" y="1058490"/>
            <a:ext cx="253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Floating Point: FP32:      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B47111-793F-4A43-BDC5-E9AE2D34E323}"/>
              </a:ext>
            </a:extLst>
          </p:cNvPr>
          <p:cNvGrpSpPr/>
          <p:nvPr/>
        </p:nvGrpSpPr>
        <p:grpSpPr>
          <a:xfrm>
            <a:off x="2703197" y="824546"/>
            <a:ext cx="2995229" cy="858012"/>
            <a:chOff x="2766457" y="945316"/>
            <a:chExt cx="2995229" cy="8580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495364-29AE-5247-BE24-34F898063629}"/>
                </a:ext>
              </a:extLst>
            </p:cNvPr>
            <p:cNvSpPr/>
            <p:nvPr/>
          </p:nvSpPr>
          <p:spPr>
            <a:xfrm>
              <a:off x="3134289" y="1168433"/>
              <a:ext cx="394660" cy="39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CECE65-9CDA-2541-8D0C-A6A889A2C74D}"/>
                </a:ext>
              </a:extLst>
            </p:cNvPr>
            <p:cNvSpPr/>
            <p:nvPr/>
          </p:nvSpPr>
          <p:spPr>
            <a:xfrm>
              <a:off x="2996705" y="1168433"/>
              <a:ext cx="150195" cy="39098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ABC9DD-BE89-7A43-94BA-72E29E193C75}"/>
                </a:ext>
              </a:extLst>
            </p:cNvPr>
            <p:cNvSpPr txBox="1"/>
            <p:nvPr/>
          </p:nvSpPr>
          <p:spPr>
            <a:xfrm>
              <a:off x="2880778" y="1581578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 BIT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4A3F18-60C5-4648-91CA-12D271D476B0}"/>
                </a:ext>
              </a:extLst>
            </p:cNvPr>
            <p:cNvSpPr txBox="1"/>
            <p:nvPr/>
          </p:nvSpPr>
          <p:spPr>
            <a:xfrm>
              <a:off x="4189130" y="1581578"/>
              <a:ext cx="5164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23 BITS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D2D8C1-7730-3342-AA23-CAEC96C1B19C}"/>
                </a:ext>
              </a:extLst>
            </p:cNvPr>
            <p:cNvSpPr txBox="1"/>
            <p:nvPr/>
          </p:nvSpPr>
          <p:spPr>
            <a:xfrm>
              <a:off x="3159513" y="1587884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8 BITS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68C4F-BA30-C649-8C9D-4ECB39DB0BAC}"/>
                </a:ext>
              </a:extLst>
            </p:cNvPr>
            <p:cNvSpPr/>
            <p:nvPr/>
          </p:nvSpPr>
          <p:spPr>
            <a:xfrm>
              <a:off x="3524139" y="1163913"/>
              <a:ext cx="2237547" cy="39098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DC91A7-A80F-3941-8415-DC401EBBE4C4}"/>
                </a:ext>
              </a:extLst>
            </p:cNvPr>
            <p:cNvSpPr txBox="1"/>
            <p:nvPr/>
          </p:nvSpPr>
          <p:spPr>
            <a:xfrm>
              <a:off x="2766457" y="963816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SIGN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834ED2-4613-1E40-AE28-3728D4C9A45E}"/>
                </a:ext>
              </a:extLst>
            </p:cNvPr>
            <p:cNvSpPr txBox="1"/>
            <p:nvPr/>
          </p:nvSpPr>
          <p:spPr>
            <a:xfrm>
              <a:off x="3089194" y="945316"/>
              <a:ext cx="4475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Range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3C6643-777B-084C-B959-419FAEFF9D61}"/>
                </a:ext>
              </a:extLst>
            </p:cNvPr>
            <p:cNvSpPr txBox="1"/>
            <p:nvPr/>
          </p:nvSpPr>
          <p:spPr>
            <a:xfrm>
              <a:off x="4248519" y="945316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Precision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0D3CD8-34DC-A641-8A7B-0EF60CDE7637}"/>
              </a:ext>
            </a:extLst>
          </p:cNvPr>
          <p:cNvGrpSpPr/>
          <p:nvPr/>
        </p:nvGrpSpPr>
        <p:grpSpPr>
          <a:xfrm>
            <a:off x="2739405" y="2651593"/>
            <a:ext cx="1745529" cy="877269"/>
            <a:chOff x="2649898" y="2772014"/>
            <a:chExt cx="1745529" cy="87726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B14E42B-0A39-4346-850B-CF3CBD98D431}"/>
                </a:ext>
              </a:extLst>
            </p:cNvPr>
            <p:cNvSpPr/>
            <p:nvPr/>
          </p:nvSpPr>
          <p:spPr>
            <a:xfrm>
              <a:off x="3017730" y="3004590"/>
              <a:ext cx="394660" cy="39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8D1BC2-ADF4-A64A-820A-D384596E4064}"/>
                </a:ext>
              </a:extLst>
            </p:cNvPr>
            <p:cNvSpPr/>
            <p:nvPr/>
          </p:nvSpPr>
          <p:spPr>
            <a:xfrm>
              <a:off x="2880146" y="3004590"/>
              <a:ext cx="150195" cy="39098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9E1CE-A9FF-6345-8C96-5A650B2C2EB5}"/>
                </a:ext>
              </a:extLst>
            </p:cNvPr>
            <p:cNvSpPr txBox="1"/>
            <p:nvPr/>
          </p:nvSpPr>
          <p:spPr>
            <a:xfrm>
              <a:off x="2764219" y="3411429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 BIT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F781757-6364-544E-8F7E-77FC23B866F8}"/>
                </a:ext>
              </a:extLst>
            </p:cNvPr>
            <p:cNvSpPr txBox="1"/>
            <p:nvPr/>
          </p:nvSpPr>
          <p:spPr>
            <a:xfrm>
              <a:off x="3630937" y="3433839"/>
              <a:ext cx="5164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10 BITS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6120ED-8D79-634D-9A13-FC6A38810794}"/>
                </a:ext>
              </a:extLst>
            </p:cNvPr>
            <p:cNvSpPr txBox="1"/>
            <p:nvPr/>
          </p:nvSpPr>
          <p:spPr>
            <a:xfrm>
              <a:off x="3042954" y="3417735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8 BITS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7A838D-9391-AB45-A5DE-90F4A079420C}"/>
                </a:ext>
              </a:extLst>
            </p:cNvPr>
            <p:cNvSpPr/>
            <p:nvPr/>
          </p:nvSpPr>
          <p:spPr>
            <a:xfrm>
              <a:off x="3407581" y="3006376"/>
              <a:ext cx="987846" cy="39098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F3DD37-30F1-5541-BC80-066BC0843300}"/>
                </a:ext>
              </a:extLst>
            </p:cNvPr>
            <p:cNvSpPr txBox="1"/>
            <p:nvPr/>
          </p:nvSpPr>
          <p:spPr>
            <a:xfrm>
              <a:off x="2649898" y="2793667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SIGN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A003AB-0FB0-9D49-98AB-DBECBA2F2A48}"/>
                </a:ext>
              </a:extLst>
            </p:cNvPr>
            <p:cNvSpPr txBox="1"/>
            <p:nvPr/>
          </p:nvSpPr>
          <p:spPr>
            <a:xfrm>
              <a:off x="2972635" y="2775167"/>
              <a:ext cx="4475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Range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3A04CF-B2DC-B449-B3FB-4ECAE688CBDE}"/>
                </a:ext>
              </a:extLst>
            </p:cNvPr>
            <p:cNvSpPr txBox="1"/>
            <p:nvPr/>
          </p:nvSpPr>
          <p:spPr>
            <a:xfrm>
              <a:off x="3647026" y="2772014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Precision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245637-A047-E042-BB49-5D96B0DFC0EB}"/>
              </a:ext>
            </a:extLst>
          </p:cNvPr>
          <p:cNvSpPr txBox="1"/>
          <p:nvPr/>
        </p:nvSpPr>
        <p:spPr>
          <a:xfrm>
            <a:off x="69178" y="2921327"/>
            <a:ext cx="24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TensorFlow32: TF32   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B01BB2-2413-8E47-94E1-CCB83160F06F}"/>
              </a:ext>
            </a:extLst>
          </p:cNvPr>
          <p:cNvSpPr txBox="1"/>
          <p:nvPr/>
        </p:nvSpPr>
        <p:spPr>
          <a:xfrm>
            <a:off x="137538" y="4414832"/>
            <a:ext cx="1887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Float16: FP16</a:t>
            </a:r>
          </a:p>
          <a:p>
            <a:r>
              <a:rPr lang="en-US" dirty="0"/>
              <a:t>Half Precision    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5B1FA0-93B1-4D49-A071-183D9783B43D}"/>
              </a:ext>
            </a:extLst>
          </p:cNvPr>
          <p:cNvGrpSpPr/>
          <p:nvPr/>
        </p:nvGrpSpPr>
        <p:grpSpPr>
          <a:xfrm>
            <a:off x="3150064" y="4160863"/>
            <a:ext cx="1587999" cy="861165"/>
            <a:chOff x="2649898" y="2772014"/>
            <a:chExt cx="1587999" cy="86116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B4FE61-EA1B-2B4A-AB08-5AE07381CB12}"/>
                </a:ext>
              </a:extLst>
            </p:cNvPr>
            <p:cNvSpPr/>
            <p:nvPr/>
          </p:nvSpPr>
          <p:spPr>
            <a:xfrm>
              <a:off x="3017730" y="3004590"/>
              <a:ext cx="218637" cy="39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6261A5-D390-5943-8568-E9D682BCBC7A}"/>
                </a:ext>
              </a:extLst>
            </p:cNvPr>
            <p:cNvSpPr/>
            <p:nvPr/>
          </p:nvSpPr>
          <p:spPr>
            <a:xfrm>
              <a:off x="2880146" y="3004590"/>
              <a:ext cx="150195" cy="39098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C9C8822-CA38-684D-950B-558804F03E30}"/>
                </a:ext>
              </a:extLst>
            </p:cNvPr>
            <p:cNvSpPr txBox="1"/>
            <p:nvPr/>
          </p:nvSpPr>
          <p:spPr>
            <a:xfrm>
              <a:off x="2764219" y="3411429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 BIT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28725D-1586-F74A-B7F7-4CD4AD28AC2C}"/>
                </a:ext>
              </a:extLst>
            </p:cNvPr>
            <p:cNvSpPr txBox="1"/>
            <p:nvPr/>
          </p:nvSpPr>
          <p:spPr>
            <a:xfrm>
              <a:off x="3528637" y="3411429"/>
              <a:ext cx="51648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10 BITS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A2C5D-0D66-254D-87C4-80575EDBE027}"/>
                </a:ext>
              </a:extLst>
            </p:cNvPr>
            <p:cNvSpPr txBox="1"/>
            <p:nvPr/>
          </p:nvSpPr>
          <p:spPr>
            <a:xfrm>
              <a:off x="3042954" y="3417735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5 BITS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4AA4311-FD6B-0B46-9712-B588E6FD5FF5}"/>
                </a:ext>
              </a:extLst>
            </p:cNvPr>
            <p:cNvSpPr/>
            <p:nvPr/>
          </p:nvSpPr>
          <p:spPr>
            <a:xfrm>
              <a:off x="3250051" y="3005519"/>
              <a:ext cx="987846" cy="39098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759575-3E24-5743-824E-099AEC46CFD4}"/>
                </a:ext>
              </a:extLst>
            </p:cNvPr>
            <p:cNvSpPr txBox="1"/>
            <p:nvPr/>
          </p:nvSpPr>
          <p:spPr>
            <a:xfrm>
              <a:off x="2649898" y="2793667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SIGN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715D4F-A473-C942-B229-297B04BF970A}"/>
                </a:ext>
              </a:extLst>
            </p:cNvPr>
            <p:cNvSpPr txBox="1"/>
            <p:nvPr/>
          </p:nvSpPr>
          <p:spPr>
            <a:xfrm>
              <a:off x="2972635" y="2775167"/>
              <a:ext cx="4475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Range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727F9E-D9A9-C849-9118-F6EA87D86CCF}"/>
                </a:ext>
              </a:extLst>
            </p:cNvPr>
            <p:cNvSpPr txBox="1"/>
            <p:nvPr/>
          </p:nvSpPr>
          <p:spPr>
            <a:xfrm>
              <a:off x="3647026" y="2772014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Precision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35CF798-04B3-D040-86E5-D3AA783C5963}"/>
              </a:ext>
            </a:extLst>
          </p:cNvPr>
          <p:cNvSpPr txBox="1"/>
          <p:nvPr/>
        </p:nvSpPr>
        <p:spPr>
          <a:xfrm>
            <a:off x="137538" y="544975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BFLOAT16: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9F8BD9-4674-7D48-A18E-03E83A501148}"/>
              </a:ext>
            </a:extLst>
          </p:cNvPr>
          <p:cNvGrpSpPr/>
          <p:nvPr/>
        </p:nvGrpSpPr>
        <p:grpSpPr>
          <a:xfrm>
            <a:off x="3248386" y="5206993"/>
            <a:ext cx="1489677" cy="858012"/>
            <a:chOff x="2649898" y="2775167"/>
            <a:chExt cx="1489677" cy="85801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BFB561-3295-2F46-95BE-5C9082329804}"/>
                </a:ext>
              </a:extLst>
            </p:cNvPr>
            <p:cNvSpPr/>
            <p:nvPr/>
          </p:nvSpPr>
          <p:spPr>
            <a:xfrm>
              <a:off x="3017730" y="3004590"/>
              <a:ext cx="392094" cy="3909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D6F6729-1C7F-9141-973E-B00A6ABD538F}"/>
                </a:ext>
              </a:extLst>
            </p:cNvPr>
            <p:cNvSpPr/>
            <p:nvPr/>
          </p:nvSpPr>
          <p:spPr>
            <a:xfrm>
              <a:off x="2880146" y="3004590"/>
              <a:ext cx="150195" cy="39098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658A487-B915-0D49-86FA-89AF74F83B68}"/>
                </a:ext>
              </a:extLst>
            </p:cNvPr>
            <p:cNvSpPr txBox="1"/>
            <p:nvPr/>
          </p:nvSpPr>
          <p:spPr>
            <a:xfrm>
              <a:off x="2764219" y="3411429"/>
              <a:ext cx="3946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1 BIT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2CA0B1-8E4F-3740-81EA-C80A1644D273}"/>
                </a:ext>
              </a:extLst>
            </p:cNvPr>
            <p:cNvSpPr txBox="1"/>
            <p:nvPr/>
          </p:nvSpPr>
          <p:spPr>
            <a:xfrm>
              <a:off x="3528637" y="3411429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7 BITS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2D36C2-2214-D44F-9FB6-631F393AE306}"/>
                </a:ext>
              </a:extLst>
            </p:cNvPr>
            <p:cNvSpPr txBox="1"/>
            <p:nvPr/>
          </p:nvSpPr>
          <p:spPr>
            <a:xfrm>
              <a:off x="3042954" y="3417735"/>
              <a:ext cx="4651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8 BITS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A9E770-A290-3D45-A446-66D59558EBB6}"/>
                </a:ext>
              </a:extLst>
            </p:cNvPr>
            <p:cNvSpPr/>
            <p:nvPr/>
          </p:nvSpPr>
          <p:spPr>
            <a:xfrm>
              <a:off x="3411397" y="3005519"/>
              <a:ext cx="728178" cy="39098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6C18CEC-993E-BB44-9C03-3B40B6C2101B}"/>
                </a:ext>
              </a:extLst>
            </p:cNvPr>
            <p:cNvSpPr txBox="1"/>
            <p:nvPr/>
          </p:nvSpPr>
          <p:spPr>
            <a:xfrm>
              <a:off x="2649898" y="2793667"/>
              <a:ext cx="3930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SIGN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EC3C7B7-B68A-CE45-9C70-DBE86B5544A1}"/>
                </a:ext>
              </a:extLst>
            </p:cNvPr>
            <p:cNvSpPr txBox="1"/>
            <p:nvPr/>
          </p:nvSpPr>
          <p:spPr>
            <a:xfrm>
              <a:off x="2972635" y="2775167"/>
              <a:ext cx="4475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Range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E6711B-520D-4F4E-B404-58B12B54DC48}"/>
                </a:ext>
              </a:extLst>
            </p:cNvPr>
            <p:cNvSpPr txBox="1"/>
            <p:nvPr/>
          </p:nvSpPr>
          <p:spPr>
            <a:xfrm>
              <a:off x="3547753" y="2775167"/>
              <a:ext cx="5725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Precision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EC71506-B85D-804E-BCD3-C746C34FC288}"/>
              </a:ext>
            </a:extLst>
          </p:cNvPr>
          <p:cNvSpPr txBox="1"/>
          <p:nvPr/>
        </p:nvSpPr>
        <p:spPr>
          <a:xfrm>
            <a:off x="6153084" y="1047663"/>
            <a:ext cx="548797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1.57 = </a:t>
            </a:r>
            <a:r>
              <a:rPr lang="en-US" dirty="0">
                <a:solidFill>
                  <a:srgbClr val="7030A0"/>
                </a:solidFill>
              </a:rPr>
              <a:t>0 </a:t>
            </a:r>
            <a:r>
              <a:rPr lang="en-US" dirty="0">
                <a:solidFill>
                  <a:schemeClr val="accent1"/>
                </a:solidFill>
              </a:rPr>
              <a:t>011 1111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1100 1000 1111 0101 1100 0011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Stored Value in Comp: 1.57000005245208740234375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1.57 = </a:t>
            </a:r>
            <a:r>
              <a:rPr lang="en-US" dirty="0">
                <a:solidFill>
                  <a:srgbClr val="7030A0"/>
                </a:solidFill>
              </a:rPr>
              <a:t>0 </a:t>
            </a:r>
            <a:r>
              <a:rPr lang="en-US" dirty="0">
                <a:solidFill>
                  <a:schemeClr val="accent1"/>
                </a:solidFill>
              </a:rPr>
              <a:t>011 1111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1100 1000 11 </a:t>
            </a:r>
            <a:r>
              <a:rPr lang="en-US" strike="sngStrike" dirty="0">
                <a:solidFill>
                  <a:schemeClr val="accent5"/>
                </a:solidFill>
              </a:rPr>
              <a:t>11 0101 1100 0011</a:t>
            </a:r>
          </a:p>
          <a:p>
            <a:endParaRPr lang="en-US" strike="sngStrike" dirty="0">
              <a:solidFill>
                <a:schemeClr val="accent5"/>
              </a:solidFill>
            </a:endParaRPr>
          </a:p>
          <a:p>
            <a:endParaRPr lang="en-US" strike="sngStrike" dirty="0">
              <a:solidFill>
                <a:schemeClr val="accent5"/>
              </a:solidFill>
            </a:endParaRPr>
          </a:p>
          <a:p>
            <a:endParaRPr lang="en-US" strike="sngStrike" dirty="0">
              <a:solidFill>
                <a:schemeClr val="accent5"/>
              </a:solidFill>
            </a:endParaRPr>
          </a:p>
          <a:p>
            <a:endParaRPr lang="en-US" strike="sngStrike" dirty="0">
              <a:solidFill>
                <a:schemeClr val="accent5"/>
              </a:solidFill>
            </a:endParaRPr>
          </a:p>
          <a:p>
            <a:r>
              <a:rPr lang="en-US" dirty="0"/>
              <a:t>1.57 = </a:t>
            </a:r>
            <a:r>
              <a:rPr lang="en-US" dirty="0">
                <a:solidFill>
                  <a:srgbClr val="7030A0"/>
                </a:solidFill>
              </a:rPr>
              <a:t>0 </a:t>
            </a:r>
            <a:r>
              <a:rPr lang="en-US" dirty="0">
                <a:solidFill>
                  <a:schemeClr val="accent1"/>
                </a:solidFill>
              </a:rPr>
              <a:t>011 11</a:t>
            </a:r>
            <a:r>
              <a:rPr lang="en-US" strike="sngStrike" dirty="0">
                <a:solidFill>
                  <a:schemeClr val="accent1"/>
                </a:solidFill>
              </a:rPr>
              <a:t>11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1100 1000 11 </a:t>
            </a:r>
            <a:r>
              <a:rPr lang="en-US" strike="sngStrike" dirty="0">
                <a:solidFill>
                  <a:schemeClr val="accent5"/>
                </a:solidFill>
              </a:rPr>
              <a:t>11 0101 1100 0011</a:t>
            </a:r>
          </a:p>
          <a:p>
            <a:endParaRPr lang="en-US" strike="sngStrike" dirty="0">
              <a:solidFill>
                <a:schemeClr val="accent5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1.57 = </a:t>
            </a:r>
            <a:r>
              <a:rPr lang="en-US" dirty="0">
                <a:solidFill>
                  <a:srgbClr val="7030A0"/>
                </a:solidFill>
              </a:rPr>
              <a:t>0 </a:t>
            </a:r>
            <a:r>
              <a:rPr lang="en-US" dirty="0">
                <a:solidFill>
                  <a:schemeClr val="accent1"/>
                </a:solidFill>
              </a:rPr>
              <a:t>011 1111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1100 100</a:t>
            </a:r>
            <a:r>
              <a:rPr lang="en-US" strike="sngStrike" dirty="0">
                <a:solidFill>
                  <a:schemeClr val="accent5"/>
                </a:solidFill>
              </a:rPr>
              <a:t>0 1111 0101 1100 0011</a:t>
            </a:r>
          </a:p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53FC4E-8D37-DE4F-9D94-A1CDF2C34EDF}"/>
              </a:ext>
            </a:extLst>
          </p:cNvPr>
          <p:cNvSpPr txBox="1"/>
          <p:nvPr/>
        </p:nvSpPr>
        <p:spPr>
          <a:xfrm>
            <a:off x="10302815" y="42032"/>
            <a:ext cx="1268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IEEE-754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4A8165-B55A-DA4C-BD0D-03B09C2188F8}"/>
              </a:ext>
            </a:extLst>
          </p:cNvPr>
          <p:cNvGrpSpPr/>
          <p:nvPr/>
        </p:nvGrpSpPr>
        <p:grpSpPr>
          <a:xfrm>
            <a:off x="57084" y="6218957"/>
            <a:ext cx="12055723" cy="492394"/>
            <a:chOff x="57084" y="6218957"/>
            <a:chExt cx="12055723" cy="4923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A2CDB5-4267-C34E-B3BF-EFEF7F36A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84" y="6218957"/>
              <a:ext cx="12055723" cy="49239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E7109D-3F6A-D94F-9443-F363D6B679BB}"/>
                </a:ext>
              </a:extLst>
            </p:cNvPr>
            <p:cNvSpPr/>
            <p:nvPr/>
          </p:nvSpPr>
          <p:spPr>
            <a:xfrm>
              <a:off x="4236933" y="6383547"/>
              <a:ext cx="3906404" cy="2760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347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D0A37-FE68-5F47-8F86-958BC4192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095" y="3882101"/>
            <a:ext cx="7349163" cy="2938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89EBB-A234-BE40-9325-02FA0375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95" y="445940"/>
            <a:ext cx="7866043" cy="31450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7200A10-9890-D44B-A307-1D50A217D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16503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2x</a:t>
            </a:r>
          </a:p>
        </p:txBody>
      </p:sp>
      <p:sp>
        <p:nvSpPr>
          <p:cNvPr id="7" name="Google Shape;97;p3">
            <a:extLst>
              <a:ext uri="{FF2B5EF4-FFF2-40B4-BE49-F238E27FC236}">
                <a16:creationId xmlns:a16="http://schemas.microsoft.com/office/drawing/2014/main" id="{187019A6-7814-144A-B560-2A894490506E}"/>
              </a:ext>
            </a:extLst>
          </p:cNvPr>
          <p:cNvSpPr txBox="1">
            <a:spLocks/>
          </p:cNvSpPr>
          <p:nvPr/>
        </p:nvSpPr>
        <p:spPr>
          <a:xfrm>
            <a:off x="4286" y="0"/>
            <a:ext cx="7295632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 case you want to see detail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9B1E7-C0EA-9742-B508-9E31C2C979F5}"/>
              </a:ext>
            </a:extLst>
          </p:cNvPr>
          <p:cNvSpPr/>
          <p:nvPr/>
        </p:nvSpPr>
        <p:spPr>
          <a:xfrm>
            <a:off x="2212848" y="1432560"/>
            <a:ext cx="1341120" cy="158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D0AEA5-34CD-7B45-A5B2-3DFDC76DE2F4}"/>
              </a:ext>
            </a:extLst>
          </p:cNvPr>
          <p:cNvSpPr/>
          <p:nvPr/>
        </p:nvSpPr>
        <p:spPr>
          <a:xfrm>
            <a:off x="2261616" y="5553456"/>
            <a:ext cx="1091184" cy="158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27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799</Words>
  <Application>Microsoft Macintosh PowerPoint</Application>
  <PresentationFormat>Widescreen</PresentationFormat>
  <Paragraphs>125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Monaco</vt:lpstr>
      <vt:lpstr>Tahoma</vt:lpstr>
      <vt:lpstr>Office Theme</vt:lpstr>
      <vt:lpstr>A Smalltalk on Singularity and Containers</vt:lpstr>
      <vt:lpstr>Why this (Pep)Talk?</vt:lpstr>
      <vt:lpstr>PowerPoint Presentation</vt:lpstr>
      <vt:lpstr>PowerPoint Presentation</vt:lpstr>
      <vt:lpstr>Few Words about Singularity</vt:lpstr>
      <vt:lpstr>NVIDIA A100 GPU Verticals and Tensorcores</vt:lpstr>
      <vt:lpstr>Lets build the Image for TensorFlow</vt:lpstr>
      <vt:lpstr>Lets Run a Code: interact mode</vt:lpstr>
      <vt:lpstr>2x</vt:lpstr>
      <vt:lpstr>Scheduling Job through Container</vt:lpstr>
      <vt:lpstr>Lets build the Image for PyTorch</vt:lpstr>
      <vt:lpstr>How about NekTar++: </vt:lpstr>
      <vt:lpstr>Future Topic(s)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Shukla, Khemraj</dc:creator>
  <cp:lastModifiedBy>Shukla, Khemraj</cp:lastModifiedBy>
  <cp:revision>34</cp:revision>
  <dcterms:created xsi:type="dcterms:W3CDTF">2022-01-26T15:19:55Z</dcterms:created>
  <dcterms:modified xsi:type="dcterms:W3CDTF">2022-01-28T19:02:24Z</dcterms:modified>
</cp:coreProperties>
</file>